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428" r:id="rId2"/>
    <p:sldId id="445" r:id="rId3"/>
    <p:sldId id="483" r:id="rId4"/>
    <p:sldId id="478" r:id="rId5"/>
    <p:sldId id="484" r:id="rId6"/>
    <p:sldId id="479" r:id="rId7"/>
    <p:sldId id="482" r:id="rId8"/>
    <p:sldId id="485" r:id="rId9"/>
    <p:sldId id="486" r:id="rId10"/>
    <p:sldId id="487" r:id="rId11"/>
    <p:sldId id="488" r:id="rId12"/>
    <p:sldId id="489" r:id="rId13"/>
    <p:sldId id="490" r:id="rId14"/>
    <p:sldId id="491" r:id="rId15"/>
    <p:sldId id="492" r:id="rId16"/>
    <p:sldId id="493" r:id="rId17"/>
    <p:sldId id="495" r:id="rId18"/>
    <p:sldId id="496" r:id="rId19"/>
    <p:sldId id="497" r:id="rId20"/>
    <p:sldId id="498" r:id="rId21"/>
    <p:sldId id="499" r:id="rId22"/>
    <p:sldId id="500" r:id="rId23"/>
    <p:sldId id="501" r:id="rId24"/>
    <p:sldId id="502" r:id="rId25"/>
    <p:sldId id="503" r:id="rId26"/>
    <p:sldId id="504" r:id="rId27"/>
    <p:sldId id="505" r:id="rId28"/>
    <p:sldId id="506" r:id="rId29"/>
    <p:sldId id="507" r:id="rId30"/>
    <p:sldId id="508" r:id="rId31"/>
    <p:sldId id="509" r:id="rId32"/>
    <p:sldId id="510" r:id="rId33"/>
    <p:sldId id="511" r:id="rId34"/>
    <p:sldId id="512" r:id="rId35"/>
    <p:sldId id="513" r:id="rId36"/>
    <p:sldId id="514" r:id="rId37"/>
    <p:sldId id="515" r:id="rId38"/>
    <p:sldId id="516" r:id="rId39"/>
    <p:sldId id="517" r:id="rId40"/>
    <p:sldId id="518" r:id="rId41"/>
    <p:sldId id="519" r:id="rId42"/>
    <p:sldId id="520" r:id="rId43"/>
    <p:sldId id="521" r:id="rId44"/>
    <p:sldId id="480" r:id="rId45"/>
    <p:sldId id="481" r:id="rId46"/>
    <p:sldId id="470" r:id="rId47"/>
    <p:sldId id="469" r:id="rId48"/>
    <p:sldId id="471" r:id="rId49"/>
    <p:sldId id="474" r:id="rId50"/>
    <p:sldId id="472" r:id="rId51"/>
    <p:sldId id="473" r:id="rId52"/>
    <p:sldId id="475" r:id="rId53"/>
    <p:sldId id="476" r:id="rId54"/>
    <p:sldId id="477" r:id="rId55"/>
  </p:sldIdLst>
  <p:sldSz cx="12192000" cy="6858000"/>
  <p:notesSz cx="6858000" cy="9144000"/>
  <p:custDataLst>
    <p:tags r:id="rId5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CE8"/>
    <a:srgbClr val="000000"/>
    <a:srgbClr val="FE5F55"/>
    <a:srgbClr val="002C6F"/>
    <a:srgbClr val="FCFCFC"/>
    <a:srgbClr val="F46036"/>
    <a:srgbClr val="ECA400"/>
    <a:srgbClr val="CCEB9D"/>
    <a:srgbClr val="A5C94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7"/>
    <p:restoredTop sz="82751"/>
  </p:normalViewPr>
  <p:slideViewPr>
    <p:cSldViewPr snapToGrid="0" snapToObjects="1">
      <p:cViewPr>
        <p:scale>
          <a:sx n="111" d="100"/>
          <a:sy n="111" d="100"/>
        </p:scale>
        <p:origin x="48" y="-1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gs" Target="tags/tag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E3AB8-876E-1542-BA35-CC1AAFD17F71}" type="datetimeFigureOut">
              <a:rPr lang="de-DE" smtClean="0"/>
              <a:t>13.07.22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C1C61-5747-1145-9454-DA5BFFD99B8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5069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arvard_Mark_II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Herzich willkommen zum Thema Web – heute geht es um Webseiten und zwar: Wie kommen diese in den Browser der Nutzer und wie werden diese entwickelt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9500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3835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Bugs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führen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etwas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anderes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den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Entwicklern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vorgesehen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Debugging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Prozess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Bugs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beheben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 Name Bug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möglicherweise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auf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echtes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Insekt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zurück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das 1947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Supercomputer Harvard Mark II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gefunden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Supercomputers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verursachte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https://en.wikipedia.org/wiki/Harvard_Mark_II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640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Hier erst Demo mit Umschütten der Gläser, dann Codebeispiel und Bug – Danach </a:t>
            </a:r>
            <a:r>
              <a:rPr lang="de-DE" dirty="0" err="1"/>
              <a:t>swap.py</a:t>
            </a:r>
            <a:r>
              <a:rPr lang="de-DE" dirty="0"/>
              <a:t>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0955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702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Vorläufer Arpanet verband US-amerikanische Universitäten, die für das Verteidigungsministerium forschten (seit 1968)</a:t>
            </a:r>
          </a:p>
          <a:p>
            <a:r>
              <a:rPr lang="de-DE" dirty="0"/>
              <a:t>Das heutige Internet verbindet alle per Kabel, WLAN oder Mobilfunk </a:t>
            </a:r>
            <a:r>
              <a:rPr lang="de-DE" i="1" dirty="0"/>
              <a:t>angeschlossenen</a:t>
            </a:r>
            <a:r>
              <a:rPr lang="de-DE" dirty="0"/>
              <a:t> Geräte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349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Beispiel: E-Mail</a:t>
            </a:r>
          </a:p>
          <a:p>
            <a:endParaRPr lang="en-DE" dirty="0"/>
          </a:p>
          <a:p>
            <a:r>
              <a:rPr lang="en-DE" dirty="0"/>
              <a:t>1. Inhalt schreiben, z.B. “Hallo, heute Mittag Mensa?”</a:t>
            </a:r>
          </a:p>
          <a:p>
            <a:r>
              <a:rPr lang="en-DE" dirty="0"/>
              <a:t>2. Umschlag beschriften mit zieladresse und absenderadresse</a:t>
            </a:r>
          </a:p>
          <a:p>
            <a:endParaRPr lang="en-DE" dirty="0"/>
          </a:p>
          <a:p>
            <a:r>
              <a:rPr lang="en-DE" dirty="0"/>
              <a:t>Ziel und Absenderadresse sind keine Adressen von Häusern, sondern Adressen von Rechnern im Internet – Das Protokoll IP bestimmt, wie diese Adressen aussehen</a:t>
            </a:r>
          </a:p>
          <a:p>
            <a:endParaRPr lang="en-DE" dirty="0"/>
          </a:p>
          <a:p>
            <a:r>
              <a:rPr lang="en-DE" dirty="0"/>
              <a:t>Dann – Was schreibt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208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(Internet Protocol)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beinhaltet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standardisierten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Computer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identifizieren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IP-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eindeutige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Internet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verbunden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Paket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das von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anderen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gesendet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passiert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 auf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Eine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typischerweise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Format #.#.#.#,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wobei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#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zwischen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 und 255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dabei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Größe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Byte,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 Bytes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32 Bits.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aktuelle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 4 des IP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256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ca. 4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Milliarden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unterscheiden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 6 des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unterstützt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128 Bits, um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deutlich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unterscheiden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verfügt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168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(Transmission Control Protocol)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um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empfangen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TCP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erlaubt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einzelnen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selben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Dienste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anzubieten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Dies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unterstützt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an die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angehängt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Beispielsweise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Anfragen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Webseiten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den Port 80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gesendet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verschlüsselte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Webseiten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 Port 443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angefragt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194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Demo: Aufruf von http://www.oth-regensburg.de im Browser</a:t>
            </a:r>
          </a:p>
          <a:p>
            <a:r>
              <a:rPr lang="en-DE" dirty="0"/>
              <a:t>Man bekommt: https://www.oth-regensburg.de</a:t>
            </a:r>
          </a:p>
          <a:p>
            <a:endParaRPr lang="en-DE" dirty="0"/>
          </a:p>
          <a:p>
            <a:r>
              <a:rPr lang="en-DE" dirty="0"/>
              <a:t>Redirect zeigen! </a:t>
            </a:r>
          </a:p>
          <a:p>
            <a:endParaRPr lang="en-DE" dirty="0"/>
          </a:p>
          <a:p>
            <a:r>
              <a:rPr lang="en-DE" dirty="0"/>
              <a:t>Dann mit CURL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2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3470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632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DE" dirty="0"/>
              <a:t>nschließend search0.html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818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C7986D2F-0F73-764D-AE9E-FEB08E4222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298D59-EF5E-274B-B6E2-B2118FDB444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447" y="1132752"/>
            <a:ext cx="5676787" cy="1452268"/>
          </a:xfrm>
        </p:spPr>
        <p:txBody>
          <a:bodyPr anchor="b">
            <a:normAutofit/>
          </a:bodyPr>
          <a:lstStyle>
            <a:lvl1pPr algn="l">
              <a:defRPr sz="4400" b="1" i="0">
                <a:solidFill>
                  <a:srgbClr val="FCFCFC"/>
                </a:solidFill>
                <a:latin typeface="Chakra Petch SemiBold" pitchFamily="2" charset="-34"/>
                <a:ea typeface="Helvetica Neue Light" panose="02000403000000020004" pitchFamily="2" charset="0"/>
                <a:cs typeface="Chakra Petch SemiBold" pitchFamily="2" charset="-34"/>
              </a:defRPr>
            </a:lvl1pPr>
          </a:lstStyle>
          <a:p>
            <a:r>
              <a:rPr lang="de-DE" dirty="0"/>
              <a:t>Challenge XX:</a:t>
            </a:r>
            <a:br>
              <a:rPr lang="de-DE" dirty="0"/>
            </a:br>
            <a:r>
              <a:rPr lang="de-DE" dirty="0"/>
              <a:t>Name der Challenge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540501-6DF5-DE43-8614-C73B3291A6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4447" y="2678233"/>
            <a:ext cx="5676787" cy="1366825"/>
          </a:xfrm>
        </p:spPr>
        <p:txBody>
          <a:bodyPr/>
          <a:lstStyle>
            <a:lvl1pPr marL="0" indent="0" algn="l">
              <a:buNone/>
              <a:defRPr sz="2000" b="0" i="0">
                <a:solidFill>
                  <a:srgbClr val="FCFCFC"/>
                </a:solidFill>
                <a:latin typeface="Lato Light" panose="020F0302020204030203" pitchFamily="34" charset="77"/>
                <a:ea typeface="Helvetica Neue Light" panose="020004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Inhalt der Challenge &amp; Zuständige*</a:t>
            </a:r>
            <a:r>
              <a:rPr lang="de-DE" dirty="0" err="1"/>
              <a:t>r</a:t>
            </a:r>
            <a:r>
              <a:rPr lang="de-DE" dirty="0"/>
              <a:t> Professor*in 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F1E77327-8E90-2D41-BAC5-4C8A4FB7029A}"/>
              </a:ext>
            </a:extLst>
          </p:cNvPr>
          <p:cNvSpPr txBox="1">
            <a:spLocks/>
          </p:cNvSpPr>
          <p:nvPr userDrawn="1"/>
        </p:nvSpPr>
        <p:spPr>
          <a:xfrm>
            <a:off x="705010" y="6390298"/>
            <a:ext cx="5676787" cy="317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Helvetica Neue Light" panose="02000403000000020004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800" dirty="0"/>
              <a:t>Digital Skills | Technologische Skills | Python 1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9840C43-1AC7-9449-981E-80B08B695DB7}"/>
              </a:ext>
            </a:extLst>
          </p:cNvPr>
          <p:cNvSpPr/>
          <p:nvPr userDrawn="1"/>
        </p:nvSpPr>
        <p:spPr>
          <a:xfrm>
            <a:off x="1" y="6441084"/>
            <a:ext cx="764446" cy="101448"/>
          </a:xfrm>
          <a:prstGeom prst="rect">
            <a:avLst/>
          </a:prstGeom>
          <a:solidFill>
            <a:schemeClr val="tx1">
              <a:alpha val="6495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1469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olie mit Inh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A37422-AA5D-FA42-8B1A-137D163D67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B0A0D2-6F5E-3E42-901B-DB7C67AB0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111184"/>
            <a:ext cx="5578252" cy="4351338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Wingdings" pitchFamily="2" charset="2"/>
              <a:buChar char="§"/>
              <a:defRPr sz="2400" b="0" i="0">
                <a:latin typeface="Lato Light" panose="020F0302020204030203" pitchFamily="34" charset="77"/>
              </a:defRPr>
            </a:lvl1pPr>
            <a:lvl2pPr marL="685800" indent="-228600">
              <a:lnSpc>
                <a:spcPct val="100000"/>
              </a:lnSpc>
              <a:buFont typeface="Wingdings" pitchFamily="2" charset="2"/>
              <a:buChar char="§"/>
              <a:defRPr sz="2000" b="0" i="0">
                <a:latin typeface="Lato Light" panose="020F0302020204030203" pitchFamily="34" charset="77"/>
              </a:defRPr>
            </a:lvl2pPr>
            <a:lvl3pPr marL="1143000" indent="-228600">
              <a:lnSpc>
                <a:spcPct val="100000"/>
              </a:lnSpc>
              <a:buFont typeface="Wingdings" pitchFamily="2" charset="2"/>
              <a:buChar char="§"/>
              <a:defRPr sz="1800" b="0" i="0">
                <a:latin typeface="Lato Light" panose="020F0302020204030203" pitchFamily="34" charset="77"/>
              </a:defRPr>
            </a:lvl3pPr>
            <a:lvl4pPr marL="16002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4pPr>
            <a:lvl5pPr marL="20574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110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5293967-606C-AA4E-BD0A-4862DFB602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solidFill>
                  <a:srgbClr val="000000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121866"/>
            <a:ext cx="5578252" cy="38115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5941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_Ausnahmekomplet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68AB9D-1B80-3B40-AD10-C6CB2D33E8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056501"/>
            <a:ext cx="10515599" cy="507631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251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B8FA637-35BF-4145-99FC-327C63999244}"/>
              </a:ext>
            </a:extLst>
          </p:cNvPr>
          <p:cNvSpPr/>
          <p:nvPr userDrawn="1"/>
        </p:nvSpPr>
        <p:spPr>
          <a:xfrm>
            <a:off x="517748" y="1293593"/>
            <a:ext cx="5578252" cy="4541519"/>
          </a:xfrm>
          <a:prstGeom prst="rect">
            <a:avLst/>
          </a:prstGeom>
          <a:solidFill>
            <a:srgbClr val="F1F1F1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439DE08A-D285-D841-88BB-2444DFAC260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4061" y="1539582"/>
            <a:ext cx="5325626" cy="404953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1B315B3B-FD02-BD03-A6BB-98D375A5B6E5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</p:spTree>
    <p:extLst>
      <p:ext uri="{BB962C8B-B14F-4D97-AF65-F5344CB8AC3E}">
        <p14:creationId xmlns:p14="http://schemas.microsoft.com/office/powerpoint/2010/main" val="112994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1667152"/>
            <a:ext cx="5778708" cy="363187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16" name="Grafik 15" descr="Ein Bild, das Text, Monitor, Elektronik, Computer enthält.&#10;&#10;Automatisch generierte Beschreibung">
            <a:extLst>
              <a:ext uri="{FF2B5EF4-FFF2-40B4-BE49-F238E27FC236}">
                <a16:creationId xmlns:a16="http://schemas.microsoft.com/office/drawing/2014/main" id="{00768B70-714B-9147-9A17-4C77A5E8E2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92" b="8538"/>
          <a:stretch/>
        </p:blipFill>
        <p:spPr>
          <a:xfrm>
            <a:off x="-1" y="1290253"/>
            <a:ext cx="7348451" cy="4720804"/>
          </a:xfrm>
          <a:prstGeom prst="rect">
            <a:avLst/>
          </a:prstGeom>
        </p:spPr>
      </p:pic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B96174F-3BA3-03B1-B22D-1C3E0A2C87E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</p:spTree>
    <p:extLst>
      <p:ext uri="{BB962C8B-B14F-4D97-AF65-F5344CB8AC3E}">
        <p14:creationId xmlns:p14="http://schemas.microsoft.com/office/powerpoint/2010/main" val="3811652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Challenge 4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6414" y="1174534"/>
            <a:ext cx="2323476" cy="489648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883EC40-B41C-474F-A539-D38B031FCA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2213" y="1015120"/>
            <a:ext cx="2646865" cy="520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2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26826" y="1710791"/>
            <a:ext cx="4542019" cy="343833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4491" y="1524265"/>
            <a:ext cx="5664766" cy="3809469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49C87D29-312E-8B0E-227E-C282816274C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4874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1659" y="1545899"/>
            <a:ext cx="3110459" cy="411288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255414" y="1871068"/>
            <a:ext cx="5126031" cy="3447178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B45CAB5A-CBDE-AB11-8C5A-5CD0B6380F5B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51929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10527C0C-4DDD-B646-9A09-76A0515678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402153334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7772400" imgH="10058400" progId="TCLayout.ActiveDocument.1">
                  <p:embed/>
                </p:oleObj>
              </mc:Choice>
              <mc:Fallback>
                <p:oleObj name="think-cell Slide" r:id="rId12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6C59717-0F4E-9747-BCCB-D77ED9411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44EA24-52AA-6941-BDD8-22381B8C4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86DEF-6EBF-AA44-83B8-A33AB775A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45101-65EE-0048-9A14-29E3837D9AD2}" type="datetimeFigureOut">
              <a:rPr lang="de-DE" smtClean="0"/>
              <a:t>13.07.22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BB0A4-C7B0-3942-8CF9-2BD547FF4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633673-2F2E-424E-8CA9-EB4F2BF94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0E1B9-DFD7-0A42-890A-819B1ED8E01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701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8" r:id="rId4"/>
    <p:sldLayoutId id="2147483657" r:id="rId5"/>
    <p:sldLayoutId id="2147483659" r:id="rId6"/>
    <p:sldLayoutId id="2147483660" r:id="rId7"/>
    <p:sldLayoutId id="2147483661" r:id="rId8"/>
    <p:sldLayoutId id="214748366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3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dtypes.html#string-methods" TargetMode="External"/><Relationship Id="rId2" Type="http://schemas.openxmlformats.org/officeDocument/2006/relationships/hyperlink" Target="https://docs.python.org/3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79299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Web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494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71D3DB-701A-2C50-33C9-694D9242C792}"/>
              </a:ext>
            </a:extLst>
          </p:cNvPr>
          <p:cNvSpPr txBox="1"/>
          <p:nvPr/>
        </p:nvSpPr>
        <p:spPr>
          <a:xfrm>
            <a:off x="676171" y="2009942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Protokoll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6384335-9BBC-6B46-7C0B-771F30B88756}"/>
              </a:ext>
            </a:extLst>
          </p:cNvPr>
          <p:cNvSpPr/>
          <p:nvPr/>
        </p:nvSpPr>
        <p:spPr>
          <a:xfrm rot="16200000">
            <a:off x="1078572" y="1875609"/>
            <a:ext cx="304800" cy="131076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6DF57D-3440-1776-0533-88C90E09E3D8}"/>
              </a:ext>
            </a:extLst>
          </p:cNvPr>
          <p:cNvSpPr txBox="1"/>
          <p:nvPr/>
        </p:nvSpPr>
        <p:spPr>
          <a:xfrm>
            <a:off x="2720003" y="2004607"/>
            <a:ext cx="1669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Domain-Name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F20415B-5723-38D0-BA58-6DB9721BCB32}"/>
              </a:ext>
            </a:extLst>
          </p:cNvPr>
          <p:cNvSpPr/>
          <p:nvPr/>
        </p:nvSpPr>
        <p:spPr>
          <a:xfrm rot="16200000">
            <a:off x="3473228" y="1505625"/>
            <a:ext cx="304800" cy="204621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124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  <p:bldP spid="6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CDA186-2BAF-8B21-544E-DA4D57F0081D}"/>
              </a:ext>
            </a:extLst>
          </p:cNvPr>
          <p:cNvSpPr txBox="1"/>
          <p:nvPr/>
        </p:nvSpPr>
        <p:spPr>
          <a:xfrm>
            <a:off x="4037424" y="3432455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Top-Level Domain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D0817CD8-053A-9E63-4883-1A7C85F86463}"/>
              </a:ext>
            </a:extLst>
          </p:cNvPr>
          <p:cNvSpPr/>
          <p:nvPr/>
        </p:nvSpPr>
        <p:spPr>
          <a:xfrm rot="5400000">
            <a:off x="4208586" y="2988853"/>
            <a:ext cx="304800" cy="5754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194864-008D-4F05-ED33-920AEDD39B7D}"/>
              </a:ext>
            </a:extLst>
          </p:cNvPr>
          <p:cNvSpPr txBox="1"/>
          <p:nvPr/>
        </p:nvSpPr>
        <p:spPr>
          <a:xfrm>
            <a:off x="1282718" y="3424364"/>
            <a:ext cx="1755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Hostname oder</a:t>
            </a:r>
            <a:b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Subdomain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B1566B23-6302-8092-462A-6349A82A255F}"/>
              </a:ext>
            </a:extLst>
          </p:cNvPr>
          <p:cNvSpPr/>
          <p:nvPr/>
        </p:nvSpPr>
        <p:spPr>
          <a:xfrm rot="5400000">
            <a:off x="1999968" y="2945235"/>
            <a:ext cx="304800" cy="5754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81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54EA7E-1138-60E7-3CB7-8D848EAC2E61}"/>
              </a:ext>
            </a:extLst>
          </p:cNvPr>
          <p:cNvSpPr txBox="1"/>
          <p:nvPr/>
        </p:nvSpPr>
        <p:spPr>
          <a:xfrm>
            <a:off x="1857435" y="1963034"/>
            <a:ext cx="3663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DE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Fully-Qualified-Domain-Name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F185C2BD-601E-7F0C-5545-CE7F6BD0F8E7}"/>
              </a:ext>
            </a:extLst>
          </p:cNvPr>
          <p:cNvSpPr/>
          <p:nvPr/>
        </p:nvSpPr>
        <p:spPr>
          <a:xfrm rot="16200000">
            <a:off x="3100533" y="1157492"/>
            <a:ext cx="304800" cy="27075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45912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9D4A3-95AD-1571-35F7-E8D85E541E9E}"/>
              </a:ext>
            </a:extLst>
          </p:cNvPr>
          <p:cNvSpPr txBox="1"/>
          <p:nvPr/>
        </p:nvSpPr>
        <p:spPr>
          <a:xfrm>
            <a:off x="3724154" y="3441605"/>
            <a:ext cx="2154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Fragt die Startseite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einer Webseite an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037716A-56D6-A4A8-237F-77409E4569DD}"/>
              </a:ext>
            </a:extLst>
          </p:cNvPr>
          <p:cNvSpPr/>
          <p:nvPr/>
        </p:nvSpPr>
        <p:spPr>
          <a:xfrm rot="5400000">
            <a:off x="4572733" y="3186174"/>
            <a:ext cx="304800" cy="1528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7175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7" y="2663687"/>
            <a:ext cx="8380925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http://www.example.com/folder/file.html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9D4A3-95AD-1571-35F7-E8D85E541E9E}"/>
              </a:ext>
            </a:extLst>
          </p:cNvPr>
          <p:cNvSpPr txBox="1"/>
          <p:nvPr/>
        </p:nvSpPr>
        <p:spPr>
          <a:xfrm>
            <a:off x="5184808" y="3441605"/>
            <a:ext cx="21836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Fragt eine Datei</a:t>
            </a:r>
          </a:p>
          <a:p>
            <a:pPr algn="l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 einem Ordner ab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037716A-56D6-A4A8-237F-77409E4569DD}"/>
              </a:ext>
            </a:extLst>
          </p:cNvPr>
          <p:cNvSpPr/>
          <p:nvPr/>
        </p:nvSpPr>
        <p:spPr>
          <a:xfrm rot="5400000">
            <a:off x="6069051" y="1689855"/>
            <a:ext cx="304800" cy="31454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325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1CA1-EC23-3076-5C01-97664176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Daten können per http über GET und POST übertragen werden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6BBAE-3F49-D20A-7A7F-019B3A70D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65278"/>
            <a:ext cx="5578252" cy="3497244"/>
          </a:xfrm>
        </p:spPr>
        <p:txBody>
          <a:bodyPr/>
          <a:lstStyle/>
          <a:p>
            <a:r>
              <a:rPr lang="en-DE" dirty="0"/>
              <a:t>GET – Teil der URL – Unsicher</a:t>
            </a:r>
          </a:p>
          <a:p>
            <a:r>
              <a:rPr lang="en-DE" dirty="0"/>
              <a:t>POST – Teil der eigentlichen Nachricht</a:t>
            </a:r>
          </a:p>
        </p:txBody>
      </p:sp>
    </p:spTree>
    <p:extLst>
      <p:ext uri="{BB962C8B-B14F-4D97-AF65-F5344CB8AC3E}">
        <p14:creationId xmlns:p14="http://schemas.microsoft.com/office/powerpoint/2010/main" val="3692992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825D-28B2-0AA9-922E-E8B0A2FF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GET-Request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EEE4A-B855-8D31-3E4E-DB0199568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97540"/>
            <a:ext cx="5578252" cy="178785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GET / HTTP/1.1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Host: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www.example.com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68D8C-3135-BC21-7789-3ACB5436D835}"/>
              </a:ext>
            </a:extLst>
          </p:cNvPr>
          <p:cNvSpPr txBox="1"/>
          <p:nvPr/>
        </p:nvSpPr>
        <p:spPr>
          <a:xfrm>
            <a:off x="4945848" y="2595828"/>
            <a:ext cx="9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Header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FE14435E-F8B2-7567-05FA-D474CF824B80}"/>
              </a:ext>
            </a:extLst>
          </p:cNvPr>
          <p:cNvSpPr/>
          <p:nvPr/>
        </p:nvSpPr>
        <p:spPr>
          <a:xfrm>
            <a:off x="4597221" y="2408990"/>
            <a:ext cx="304800" cy="10200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6229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825D-28B2-0AA9-922E-E8B0A2FF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EEE4A-B855-8D31-3E4E-DB0199568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97540"/>
            <a:ext cx="5578252" cy="178785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HTTP/1.1 200 OK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Content-Type: text/html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...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A8B3B-834A-A134-4BE5-277E90D653ED}"/>
              </a:ext>
            </a:extLst>
          </p:cNvPr>
          <p:cNvSpPr txBox="1"/>
          <p:nvPr/>
        </p:nvSpPr>
        <p:spPr>
          <a:xfrm>
            <a:off x="5369918" y="2595829"/>
            <a:ext cx="9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Header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CF1E1783-8E3C-D431-C346-CF49FD980BB4}"/>
              </a:ext>
            </a:extLst>
          </p:cNvPr>
          <p:cNvSpPr/>
          <p:nvPr/>
        </p:nvSpPr>
        <p:spPr>
          <a:xfrm>
            <a:off x="5021291" y="2408991"/>
            <a:ext cx="304800" cy="10200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A2E8A-28D5-CC05-AC0D-9AAA05BEFD62}"/>
              </a:ext>
            </a:extLst>
          </p:cNvPr>
          <p:cNvSpPr txBox="1"/>
          <p:nvPr/>
        </p:nvSpPr>
        <p:spPr>
          <a:xfrm>
            <a:off x="5418719" y="3440613"/>
            <a:ext cx="713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Body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8AB2612-6F5A-BB7F-8AF6-2E6CD023A2E2}"/>
              </a:ext>
            </a:extLst>
          </p:cNvPr>
          <p:cNvSpPr/>
          <p:nvPr/>
        </p:nvSpPr>
        <p:spPr>
          <a:xfrm>
            <a:off x="5021291" y="3517549"/>
            <a:ext cx="304800" cy="51000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1FDBBE-6952-7F3F-1BD7-9629441963D2}"/>
              </a:ext>
            </a:extLst>
          </p:cNvPr>
          <p:cNvSpPr txBox="1"/>
          <p:nvPr/>
        </p:nvSpPr>
        <p:spPr>
          <a:xfrm>
            <a:off x="10657313" y="6209234"/>
            <a:ext cx="591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</a:t>
            </a:r>
          </a:p>
        </p:txBody>
      </p:sp>
      <p:pic>
        <p:nvPicPr>
          <p:cNvPr id="1026" name="Picture 2" descr="Google Chrome: Sicher surfen – Apps bei Google Play">
            <a:extLst>
              <a:ext uri="{FF2B5EF4-FFF2-40B4-BE49-F238E27FC236}">
                <a16:creationId xmlns:a16="http://schemas.microsoft.com/office/drawing/2014/main" id="{91656C8E-0A04-3A3A-6325-8C08D53BF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7186" y="6191411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Replit - Wikipedia">
            <a:extLst>
              <a:ext uri="{FF2B5EF4-FFF2-40B4-BE49-F238E27FC236}">
                <a16:creationId xmlns:a16="http://schemas.microsoft.com/office/drawing/2014/main" id="{88A9C49B-C3F2-835B-D9A8-75CCBF0B7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422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2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  <p:bldP spid="6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621CA-B258-009A-3524-B1C3EAB1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HTTP Statuscodes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99C2F-B57F-04A1-0991-ADBC7E7A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49400"/>
            <a:ext cx="5578252" cy="463550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200 OK</a:t>
            </a:r>
          </a:p>
          <a:p>
            <a:r>
              <a:rPr lang="en-GB" dirty="0"/>
              <a:t>301 Moved Permanently</a:t>
            </a:r>
          </a:p>
          <a:p>
            <a:r>
              <a:rPr lang="en-GB" dirty="0"/>
              <a:t>302 Found</a:t>
            </a:r>
          </a:p>
          <a:p>
            <a:r>
              <a:rPr lang="en-GB" dirty="0"/>
              <a:t>304 Not Modified</a:t>
            </a:r>
          </a:p>
          <a:p>
            <a:r>
              <a:rPr lang="en-GB" dirty="0"/>
              <a:t>307 Temporary Redirect</a:t>
            </a:r>
          </a:p>
          <a:p>
            <a:r>
              <a:rPr lang="en-GB" dirty="0"/>
              <a:t>401 Unauthorized</a:t>
            </a:r>
          </a:p>
          <a:p>
            <a:r>
              <a:rPr lang="en-GB" dirty="0"/>
              <a:t>403 Forbidden</a:t>
            </a:r>
          </a:p>
          <a:p>
            <a:r>
              <a:rPr lang="en-GB" dirty="0"/>
              <a:t>404 Not Found - Ein </a:t>
            </a:r>
            <a:r>
              <a:rPr lang="en-GB" dirty="0" err="1"/>
              <a:t>Klassiker</a:t>
            </a:r>
            <a:endParaRPr lang="en-GB" dirty="0"/>
          </a:p>
          <a:p>
            <a:r>
              <a:rPr lang="en-GB" dirty="0"/>
              <a:t>418 I'm a Teapot - </a:t>
            </a:r>
            <a:r>
              <a:rPr lang="en-GB" dirty="0" err="1"/>
              <a:t>Aprilscherz</a:t>
            </a:r>
            <a:endParaRPr lang="en-GB" dirty="0"/>
          </a:p>
          <a:p>
            <a:r>
              <a:rPr lang="en-GB" dirty="0"/>
              <a:t>500 Internal Server Error - </a:t>
            </a:r>
            <a:r>
              <a:rPr lang="en-GB" dirty="0" err="1"/>
              <a:t>Ausgelöst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einen</a:t>
            </a:r>
            <a:r>
              <a:rPr lang="en-GB" dirty="0"/>
              <a:t> Bug </a:t>
            </a:r>
            <a:r>
              <a:rPr lang="en-GB" dirty="0" err="1"/>
              <a:t>im</a:t>
            </a:r>
            <a:r>
              <a:rPr lang="en-GB" dirty="0"/>
              <a:t> </a:t>
            </a:r>
            <a:r>
              <a:rPr lang="en-GB" dirty="0" err="1"/>
              <a:t>serverseitigen</a:t>
            </a:r>
            <a:r>
              <a:rPr lang="en-GB" dirty="0"/>
              <a:t> Code</a:t>
            </a:r>
          </a:p>
          <a:p>
            <a:r>
              <a:rPr lang="en-GB" dirty="0"/>
              <a:t>503 Service Unavailable</a:t>
            </a:r>
          </a:p>
          <a:p>
            <a:r>
              <a:rPr lang="en-GB" dirty="0"/>
              <a:t>...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78255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EC887-9D98-4283-A89C-0885E0C95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C433C-B3A6-37D4-55B5-6F99BA0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51100"/>
            <a:ext cx="5578252" cy="3011422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Welche Inhalte tauschen Browser und Server aus?</a:t>
            </a:r>
          </a:p>
        </p:txBody>
      </p:sp>
    </p:spTree>
    <p:extLst>
      <p:ext uri="{BB962C8B-B14F-4D97-AF65-F5344CB8AC3E}">
        <p14:creationId xmlns:p14="http://schemas.microsoft.com/office/powerpoint/2010/main" val="315471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64E5AEB-7C96-324B-9CE8-3536DA5F908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64E5AEB-7C96-324B-9CE8-3536DA5F90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1D33BE2D-FC00-84AE-C5F1-9EEBFF906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2"/>
            <a:ext cx="10515600" cy="690471"/>
          </a:xfrm>
        </p:spPr>
        <p:txBody>
          <a:bodyPr anchor="t"/>
          <a:lstStyle/>
          <a:p>
            <a:r>
              <a:rPr lang="de-DE" sz="3200" dirty="0"/>
              <a:t>Arpanet als erstes Netzwerk miteinander kommunizierender Rechner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3A3FB3E-D770-BD6C-CA23-E0257CD71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5106" y="1731257"/>
            <a:ext cx="5578252" cy="378870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31D6C-561A-471C-7DF0-70AFF717086A}"/>
              </a:ext>
            </a:extLst>
          </p:cNvPr>
          <p:cNvSpPr txBox="1"/>
          <p:nvPr/>
        </p:nvSpPr>
        <p:spPr>
          <a:xfrm>
            <a:off x="517747" y="5939426"/>
            <a:ext cx="1106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Bildquelle: 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CS50</a:t>
            </a:r>
            <a:endParaRPr lang="en-DE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E05753-0CF4-9EF3-FA41-06A6623EF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886" y="1643777"/>
            <a:ext cx="5224054" cy="357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57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D84FA-7BE5-95BE-7765-4695A5849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05000"/>
            <a:ext cx="5578252" cy="3557522"/>
          </a:xfrm>
        </p:spPr>
        <p:txBody>
          <a:bodyPr/>
          <a:lstStyle/>
          <a:p>
            <a:r>
              <a:rPr lang="en-GB" dirty="0" err="1"/>
              <a:t>Elemente</a:t>
            </a:r>
            <a:endParaRPr lang="en-GB" dirty="0"/>
          </a:p>
          <a:p>
            <a:r>
              <a:rPr lang="en-GB" dirty="0"/>
              <a:t>T</a:t>
            </a:r>
            <a:r>
              <a:rPr lang="en-DE" dirty="0"/>
              <a:t>ags</a:t>
            </a:r>
          </a:p>
          <a:p>
            <a:r>
              <a:rPr lang="en-DE" dirty="0"/>
              <a:t>Attribute</a:t>
            </a:r>
          </a:p>
        </p:txBody>
      </p:sp>
    </p:spTree>
    <p:extLst>
      <p:ext uri="{BB962C8B-B14F-4D97-AF65-F5344CB8AC3E}">
        <p14:creationId xmlns:p14="http://schemas.microsoft.com/office/powerpoint/2010/main" val="2151200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90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521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&lt;html 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127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lang="</a:t>
            </a:r>
            <a:r>
              <a:rPr lang="en-GB" dirty="0" err="1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"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819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344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7702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016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085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684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3E7C-21C5-C50E-55B6-14F118EAE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Heutiges Internet als Weiterentwicklung des Arpanet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E067F-009F-853C-C460-28C278DE0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" y="2029759"/>
            <a:ext cx="6601097" cy="27984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6B74F-7B5B-5E63-8528-AA1874AEC0F2}"/>
              </a:ext>
            </a:extLst>
          </p:cNvPr>
          <p:cNvSpPr txBox="1"/>
          <p:nvPr/>
        </p:nvSpPr>
        <p:spPr>
          <a:xfrm>
            <a:off x="517747" y="5939426"/>
            <a:ext cx="26789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Bildquelle: 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https://</a:t>
            </a:r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www.infrapedia.com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/app</a:t>
            </a:r>
            <a:endParaRPr lang="en-DE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693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25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63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556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3E3E617-E4C0-2F31-E644-CCBBF5F9E749}"/>
              </a:ext>
            </a:extLst>
          </p:cNvPr>
          <p:cNvSpPr/>
          <p:nvPr/>
        </p:nvSpPr>
        <p:spPr>
          <a:xfrm>
            <a:off x="8483600" y="817414"/>
            <a:ext cx="1892300" cy="695424"/>
          </a:xfrm>
          <a:prstGeom prst="roundRect">
            <a:avLst>
              <a:gd name="adj" fmla="val 3322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document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26F94E-060C-721B-5750-8DAEA5670728}"/>
              </a:ext>
            </a:extLst>
          </p:cNvPr>
          <p:cNvSpPr/>
          <p:nvPr/>
        </p:nvSpPr>
        <p:spPr>
          <a:xfrm>
            <a:off x="8483600" y="1934245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html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9A14E38-A2CD-A2E4-FAFF-77E2053D4A6A}"/>
              </a:ext>
            </a:extLst>
          </p:cNvPr>
          <p:cNvSpPr/>
          <p:nvPr/>
        </p:nvSpPr>
        <p:spPr>
          <a:xfrm>
            <a:off x="6946900" y="2809776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4D1236F-859C-3DB1-6655-09C2B9FE359A}"/>
              </a:ext>
            </a:extLst>
          </p:cNvPr>
          <p:cNvSpPr/>
          <p:nvPr/>
        </p:nvSpPr>
        <p:spPr>
          <a:xfrm>
            <a:off x="9988550" y="2817862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body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F2F8E39-BCF7-4EAD-D24D-C63BF098E132}"/>
              </a:ext>
            </a:extLst>
          </p:cNvPr>
          <p:cNvSpPr/>
          <p:nvPr/>
        </p:nvSpPr>
        <p:spPr>
          <a:xfrm>
            <a:off x="6946900" y="3813076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title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D896D69-A8FF-9501-29F7-8B73FCCC3A24}"/>
              </a:ext>
            </a:extLst>
          </p:cNvPr>
          <p:cNvSpPr/>
          <p:nvPr/>
        </p:nvSpPr>
        <p:spPr>
          <a:xfrm>
            <a:off x="6838950" y="4649723"/>
            <a:ext cx="2108200" cy="63652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h</a:t>
            </a:r>
            <a:r>
              <a:rPr lang="en-DE" dirty="0">
                <a:solidFill>
                  <a:schemeClr val="tx1"/>
                </a:solidFill>
              </a:rPr>
              <a:t>ello, title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7A924CD-4F5B-5C37-D6A2-9210EBE3932E}"/>
              </a:ext>
            </a:extLst>
          </p:cNvPr>
          <p:cNvSpPr/>
          <p:nvPr/>
        </p:nvSpPr>
        <p:spPr>
          <a:xfrm>
            <a:off x="9880600" y="3813076"/>
            <a:ext cx="2108200" cy="63652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h</a:t>
            </a:r>
            <a:r>
              <a:rPr lang="en-DE" dirty="0">
                <a:solidFill>
                  <a:schemeClr val="tx1"/>
                </a:solidFill>
              </a:rPr>
              <a:t>ello, body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098395-8872-D372-2BC5-0032B5CF3DC4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9429750" y="1512838"/>
            <a:ext cx="0" cy="421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5F3AE1-3C12-88B7-954F-213F423D885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7893050" y="2388369"/>
            <a:ext cx="1536700" cy="421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9702405-F1A1-031F-166A-7CE33ED8A3D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9429750" y="2388369"/>
            <a:ext cx="1504950" cy="429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127A8DD-2D44-703B-1512-F91891AABD43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7893050" y="3263900"/>
            <a:ext cx="0" cy="549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D33E90-AD01-0710-31B8-062D87D3197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7893050" y="4267200"/>
            <a:ext cx="0" cy="382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7EBB01-37B9-6236-12BC-3266BA24F648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>
            <a:off x="10934700" y="3271986"/>
            <a:ext cx="0" cy="541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Replit - Wikipedia">
            <a:extLst>
              <a:ext uri="{FF2B5EF4-FFF2-40B4-BE49-F238E27FC236}">
                <a16:creationId xmlns:a16="http://schemas.microsoft.com/office/drawing/2014/main" id="{0EB83C2A-68ED-BD2B-2380-87F0C3E08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FA88AA2-CAA8-51DB-3692-E6DB9F03D483}"/>
              </a:ext>
            </a:extLst>
          </p:cNvPr>
          <p:cNvSpPr txBox="1"/>
          <p:nvPr/>
        </p:nvSpPr>
        <p:spPr>
          <a:xfrm>
            <a:off x="10364178" y="6209234"/>
            <a:ext cx="1023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hello_0.html</a:t>
            </a:r>
          </a:p>
        </p:txBody>
      </p:sp>
    </p:spTree>
    <p:extLst>
      <p:ext uri="{BB962C8B-B14F-4D97-AF65-F5344CB8AC3E}">
        <p14:creationId xmlns:p14="http://schemas.microsoft.com/office/powerpoint/2010/main" val="108517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URL-Parameter mit GET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74AAA-A03B-61A3-9CC5-C1404127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http://www.example.com/path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FF7EC-35F1-1FBF-6216-136C3C39BBDE}"/>
              </a:ext>
            </a:extLst>
          </p:cNvPr>
          <p:cNvSpPr txBox="1"/>
          <p:nvPr/>
        </p:nvSpPr>
        <p:spPr>
          <a:xfrm>
            <a:off x="4942503" y="1987164"/>
            <a:ext cx="647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Pfad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86E9C83-673E-4623-0A82-B07F08EECBF1}"/>
              </a:ext>
            </a:extLst>
          </p:cNvPr>
          <p:cNvSpPr/>
          <p:nvPr/>
        </p:nvSpPr>
        <p:spPr>
          <a:xfrm rot="16200000">
            <a:off x="5032651" y="2151259"/>
            <a:ext cx="304800" cy="7200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064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URL-Parameter mit GET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74AAA-A03B-61A3-9CC5-C1404127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7" y="2663687"/>
            <a:ext cx="77581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http://www.example.com/path?key=value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FF7EC-35F1-1FBF-6216-136C3C39BBDE}"/>
              </a:ext>
            </a:extLst>
          </p:cNvPr>
          <p:cNvSpPr txBox="1"/>
          <p:nvPr/>
        </p:nvSpPr>
        <p:spPr>
          <a:xfrm>
            <a:off x="5683284" y="1732518"/>
            <a:ext cx="1615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Schlüssel-Wert-Paar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86E9C83-673E-4623-0A82-B07F08EECBF1}"/>
              </a:ext>
            </a:extLst>
          </p:cNvPr>
          <p:cNvSpPr/>
          <p:nvPr/>
        </p:nvSpPr>
        <p:spPr>
          <a:xfrm rot="16200000">
            <a:off x="6311254" y="1613438"/>
            <a:ext cx="304800" cy="17956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2E487-922F-1758-3342-50A500796A94}"/>
              </a:ext>
            </a:extLst>
          </p:cNvPr>
          <p:cNvSpPr txBox="1"/>
          <p:nvPr/>
        </p:nvSpPr>
        <p:spPr>
          <a:xfrm>
            <a:off x="9546145" y="6209234"/>
            <a:ext cx="1941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– Suche mit Google</a:t>
            </a:r>
          </a:p>
        </p:txBody>
      </p:sp>
      <p:pic>
        <p:nvPicPr>
          <p:cNvPr id="4" name="Picture 2" descr="Google Chrome: Sicher surfen – Apps bei Google Play">
            <a:extLst>
              <a:ext uri="{FF2B5EF4-FFF2-40B4-BE49-F238E27FC236}">
                <a16:creationId xmlns:a16="http://schemas.microsoft.com/office/drawing/2014/main" id="{38AA92AA-B226-5162-F44B-51206AB85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554" y="6191411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354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CSS bestimmt Optik und Layout von Webseiten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07DB4E-B145-BE57-B7BD-4CD9AF1FA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6" name="Picture 5" descr="Replit - Wikipedia">
            <a:extLst>
              <a:ext uri="{FF2B5EF4-FFF2-40B4-BE49-F238E27FC236}">
                <a16:creationId xmlns:a16="http://schemas.microsoft.com/office/drawing/2014/main" id="{3E9AB521-9EE8-9EE6-C240-AA6A998B2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39214B-2E09-DE9C-14D2-C283FCC3388F}"/>
              </a:ext>
            </a:extLst>
          </p:cNvPr>
          <p:cNvSpPr txBox="1"/>
          <p:nvPr/>
        </p:nvSpPr>
        <p:spPr>
          <a:xfrm>
            <a:off x="10364178" y="6209234"/>
            <a:ext cx="108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CSS Beispiele</a:t>
            </a:r>
          </a:p>
        </p:txBody>
      </p:sp>
    </p:spTree>
    <p:extLst>
      <p:ext uri="{BB962C8B-B14F-4D97-AF65-F5344CB8AC3E}">
        <p14:creationId xmlns:p14="http://schemas.microsoft.com/office/powerpoint/2010/main" val="3636936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8CCEE-BA26-E373-2B12-1ADCF9E7A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6559-6C1F-9D57-E281-E81F981D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Stellen Code bereit, auf dem man aufsetzen kann</a:t>
            </a:r>
          </a:p>
          <a:p>
            <a:r>
              <a:rPr lang="en-DE" dirty="0"/>
              <a:t>Beschleunigen Entwicklung – Rad muss nicht immer neu erfunden werden</a:t>
            </a:r>
          </a:p>
          <a:p>
            <a:r>
              <a:rPr lang="en-DE" dirty="0"/>
              <a:t>Bootstrap beschleunigt Entwicklung des Frontends einer Webseite</a:t>
            </a:r>
          </a:p>
        </p:txBody>
      </p:sp>
      <p:pic>
        <p:nvPicPr>
          <p:cNvPr id="4" name="Picture 3" descr="Replit - Wikipedia">
            <a:extLst>
              <a:ext uri="{FF2B5EF4-FFF2-40B4-BE49-F238E27FC236}">
                <a16:creationId xmlns:a16="http://schemas.microsoft.com/office/drawing/2014/main" id="{A3877D6B-45C7-4672-C676-9EC82E35A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9054CC-151F-8D0D-87D9-B26D9C971846}"/>
              </a:ext>
            </a:extLst>
          </p:cNvPr>
          <p:cNvSpPr txBox="1"/>
          <p:nvPr/>
        </p:nvSpPr>
        <p:spPr>
          <a:xfrm>
            <a:off x="10618822" y="6209234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93093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Webseiten interaktiv gestalten mit 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4"/>
            <a:ext cx="5578252" cy="775504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let counter = 0;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C8D0E4D-77D7-0656-8B76-500B53DDE315}"/>
              </a:ext>
            </a:extLst>
          </p:cNvPr>
          <p:cNvSpPr txBox="1">
            <a:spLocks/>
          </p:cNvSpPr>
          <p:nvPr/>
        </p:nvSpPr>
        <p:spPr>
          <a:xfrm>
            <a:off x="517748" y="2808788"/>
            <a:ext cx="5578252" cy="1872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4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 = counter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 +=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counter++;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88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181722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215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712FB-7880-0567-4225-721408C9C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Das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CA998-895B-450C-8E76-2A42B7BC0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03070"/>
            <a:ext cx="5578252" cy="4351338"/>
          </a:xfrm>
        </p:spPr>
        <p:txBody>
          <a:bodyPr/>
          <a:lstStyle/>
          <a:p>
            <a:r>
              <a:rPr lang="de-DE" dirty="0"/>
              <a:t>Verbindet alle per Kabel, WLAN oder Mobilfunk </a:t>
            </a:r>
            <a:r>
              <a:rPr lang="de-DE" i="1" dirty="0"/>
              <a:t>angeschlossenen</a:t>
            </a:r>
            <a:r>
              <a:rPr lang="de-DE" dirty="0"/>
              <a:t> Geräte</a:t>
            </a:r>
          </a:p>
          <a:p>
            <a:r>
              <a:rPr lang="de-DE" b="1" dirty="0"/>
              <a:t>Router</a:t>
            </a:r>
            <a:r>
              <a:rPr lang="de-DE" dirty="0"/>
              <a:t> leiten die Anfragen zwischen diesen Rechnern weiter</a:t>
            </a:r>
          </a:p>
          <a:p>
            <a:r>
              <a:rPr lang="de-DE" b="1" dirty="0"/>
              <a:t>Protokolle</a:t>
            </a:r>
            <a:r>
              <a:rPr lang="de-DE" dirty="0"/>
              <a:t> legen fest, wie Rechner miteinander kommunizieren</a:t>
            </a:r>
          </a:p>
          <a:p>
            <a:r>
              <a:rPr lang="de-DE" dirty="0"/>
              <a:t>Rechner im Internet kommunizieren über </a:t>
            </a:r>
            <a:r>
              <a:rPr lang="de-DE" b="1" dirty="0"/>
              <a:t>TCP/IP</a:t>
            </a:r>
            <a:endParaRPr lang="en-DE" b="1" dirty="0"/>
          </a:p>
        </p:txBody>
      </p:sp>
    </p:spTree>
    <p:extLst>
      <p:ext uri="{BB962C8B-B14F-4D97-AF65-F5344CB8AC3E}">
        <p14:creationId xmlns:p14="http://schemas.microsoft.com/office/powerpoint/2010/main" val="26333959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1817225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6534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if (x &gt;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6404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while (true)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593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for (let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= 0;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&lt; 3;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++)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pic>
        <p:nvPicPr>
          <p:cNvPr id="3" name="Picture 2" descr="Replit - Wikipedia">
            <a:extLst>
              <a:ext uri="{FF2B5EF4-FFF2-40B4-BE49-F238E27FC236}">
                <a16:creationId xmlns:a16="http://schemas.microsoft.com/office/drawing/2014/main" id="{F8FAD104-20E0-0D71-97E5-FEF360002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0C5CDB-BC0F-717B-B240-2D4190394A6E}"/>
              </a:ext>
            </a:extLst>
          </p:cNvPr>
          <p:cNvSpPr txBox="1"/>
          <p:nvPr/>
        </p:nvSpPr>
        <p:spPr>
          <a:xfrm>
            <a:off x="10364178" y="6209234"/>
            <a:ext cx="962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JS Beispiele</a:t>
            </a:r>
          </a:p>
        </p:txBody>
      </p:sp>
    </p:spTree>
    <p:extLst>
      <p:ext uri="{BB962C8B-B14F-4D97-AF65-F5344CB8AC3E}">
        <p14:creationId xmlns:p14="http://schemas.microsoft.com/office/powerpoint/2010/main" val="18671122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96219-A6B2-D143-6ECE-918270066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ANHANG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22E01-EC3D-E2D1-1F4D-6B5434078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43485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427E-44A2-549C-080D-372ADF17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E97746-036C-42C5-D233-52B4CCBE69D9}"/>
              </a:ext>
            </a:extLst>
          </p:cNvPr>
          <p:cNvGrpSpPr/>
          <p:nvPr/>
        </p:nvGrpSpPr>
        <p:grpSpPr>
          <a:xfrm>
            <a:off x="2089208" y="2041518"/>
            <a:ext cx="1594649" cy="1378425"/>
            <a:chOff x="627796" y="2019869"/>
            <a:chExt cx="1610437" cy="1392072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70D27CB-EC47-3BC1-9930-FA9DB4347520}"/>
                </a:ext>
              </a:extLst>
            </p:cNvPr>
            <p:cNvSpPr/>
            <p:nvPr/>
          </p:nvSpPr>
          <p:spPr>
            <a:xfrm>
              <a:off x="791570" y="2019869"/>
              <a:ext cx="1446663" cy="928047"/>
            </a:xfrm>
            <a:prstGeom prst="roundRect">
              <a:avLst/>
            </a:prstGeom>
            <a:solidFill>
              <a:srgbClr val="4285F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5C9B4E80-B660-BCC0-ADA7-5417F8153852}"/>
                </a:ext>
              </a:extLst>
            </p:cNvPr>
            <p:cNvSpPr/>
            <p:nvPr/>
          </p:nvSpPr>
          <p:spPr>
            <a:xfrm>
              <a:off x="879143" y="2076048"/>
              <a:ext cx="1271517" cy="815688"/>
            </a:xfrm>
            <a:prstGeom prst="roundRect">
              <a:avLst>
                <a:gd name="adj" fmla="val 9908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480E843C-4613-558A-A5C1-47C3333E892D}"/>
                </a:ext>
              </a:extLst>
            </p:cNvPr>
            <p:cNvSpPr/>
            <p:nvPr/>
          </p:nvSpPr>
          <p:spPr>
            <a:xfrm>
              <a:off x="627796" y="2947917"/>
              <a:ext cx="1522863" cy="464024"/>
            </a:xfrm>
            <a:prstGeom prst="parallelogram">
              <a:avLst>
                <a:gd name="adj" fmla="val 60396"/>
              </a:avLst>
            </a:prstGeom>
            <a:solidFill>
              <a:srgbClr val="4285F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ACBF29D-0211-C3A8-28A5-27F41B3DD08E}"/>
              </a:ext>
            </a:extLst>
          </p:cNvPr>
          <p:cNvSpPr txBox="1"/>
          <p:nvPr/>
        </p:nvSpPr>
        <p:spPr>
          <a:xfrm>
            <a:off x="2351738" y="3488182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Client</a:t>
            </a: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462ADAB0-E145-B0EF-FFA2-0E56117FB1F6}"/>
              </a:ext>
            </a:extLst>
          </p:cNvPr>
          <p:cNvSpPr/>
          <p:nvPr/>
        </p:nvSpPr>
        <p:spPr>
          <a:xfrm rot="693075">
            <a:off x="5198761" y="2015458"/>
            <a:ext cx="1351128" cy="1351128"/>
          </a:xfrm>
          <a:prstGeom prst="cloud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92C5C4-006A-1082-4C12-241A49CAA932}"/>
              </a:ext>
            </a:extLst>
          </p:cNvPr>
          <p:cNvSpPr txBox="1"/>
          <p:nvPr/>
        </p:nvSpPr>
        <p:spPr>
          <a:xfrm>
            <a:off x="5527115" y="3488182"/>
            <a:ext cx="904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Internet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475967-F35E-41EB-81AC-F5F96D3315FE}"/>
              </a:ext>
            </a:extLst>
          </p:cNvPr>
          <p:cNvSpPr txBox="1"/>
          <p:nvPr/>
        </p:nvSpPr>
        <p:spPr>
          <a:xfrm>
            <a:off x="8458727" y="3488182"/>
            <a:ext cx="1237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Web Server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27A42B-9A50-2AAF-D0B3-C999235A48AD}"/>
              </a:ext>
            </a:extLst>
          </p:cNvPr>
          <p:cNvSpPr/>
          <p:nvPr/>
        </p:nvSpPr>
        <p:spPr>
          <a:xfrm>
            <a:off x="8291113" y="2096110"/>
            <a:ext cx="1549021" cy="1323833"/>
          </a:xfrm>
          <a:prstGeom prst="rect">
            <a:avLst/>
          </a:prstGeom>
          <a:solidFill>
            <a:srgbClr val="4285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EEEA1FAB-A79B-8802-1B40-3608BB9A90E4}"/>
              </a:ext>
            </a:extLst>
          </p:cNvPr>
          <p:cNvSpPr/>
          <p:nvPr/>
        </p:nvSpPr>
        <p:spPr>
          <a:xfrm>
            <a:off x="8396290" y="2437303"/>
            <a:ext cx="1276230" cy="764273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E65A42E-EAA3-DC05-DBF6-A2FF70D31FAE}"/>
              </a:ext>
            </a:extLst>
          </p:cNvPr>
          <p:cNvCxnSpPr/>
          <p:nvPr/>
        </p:nvCxnSpPr>
        <p:spPr>
          <a:xfrm>
            <a:off x="3846025" y="2300826"/>
            <a:ext cx="4305485" cy="0"/>
          </a:xfrm>
          <a:prstGeom prst="straightConnector1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5558A1B-5088-FCEF-BEC0-05A14FC70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613" y="2168370"/>
            <a:ext cx="1114288" cy="6731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0C91C8-F712-5688-C87D-F4608F6585AF}"/>
              </a:ext>
            </a:extLst>
          </p:cNvPr>
          <p:cNvSpPr txBox="1"/>
          <p:nvPr/>
        </p:nvSpPr>
        <p:spPr>
          <a:xfrm>
            <a:off x="2658541" y="1350319"/>
            <a:ext cx="64315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1. Client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öffnet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Browser und will Website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https://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www.oth-regensburg.de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fakultaeten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informatik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-und-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mathematik.html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öffnen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(GET-Request)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9C473B-FF63-B6CA-6091-3F598E55681F}"/>
              </a:ext>
            </a:extLst>
          </p:cNvPr>
          <p:cNvSpPr txBox="1"/>
          <p:nvPr/>
        </p:nvSpPr>
        <p:spPr>
          <a:xfrm>
            <a:off x="7882453" y="3868282"/>
            <a:ext cx="24064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2. Webserver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“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sucht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”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Seite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auf der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lokalen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Festplatte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(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oder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auf</a:t>
            </a:r>
          </a:p>
          <a:p>
            <a:pPr algn="ctr"/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einem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virtuellen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Rechner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in der Cloud)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1AA6F-7F7F-7E39-8831-421C50A9985A}"/>
              </a:ext>
            </a:extLst>
          </p:cNvPr>
          <p:cNvSpPr txBox="1"/>
          <p:nvPr/>
        </p:nvSpPr>
        <p:spPr>
          <a:xfrm>
            <a:off x="4222270" y="3053377"/>
            <a:ext cx="3304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2. Webserver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sendet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html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Datei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zurück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(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eigtl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. HTML-Code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als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String)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28D09D-2DF9-8FBD-28E1-2D60744DF15A}"/>
              </a:ext>
            </a:extLst>
          </p:cNvPr>
          <p:cNvCxnSpPr/>
          <p:nvPr/>
        </p:nvCxnSpPr>
        <p:spPr>
          <a:xfrm flipH="1">
            <a:off x="3864881" y="2960466"/>
            <a:ext cx="4305485" cy="0"/>
          </a:xfrm>
          <a:prstGeom prst="straightConnector1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63D24A1-00D5-B0FE-3807-1DA17FCC79AB}"/>
              </a:ext>
            </a:extLst>
          </p:cNvPr>
          <p:cNvSpPr txBox="1"/>
          <p:nvPr/>
        </p:nvSpPr>
        <p:spPr>
          <a:xfrm>
            <a:off x="1908592" y="3912986"/>
            <a:ext cx="18536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3. Client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Webbrowser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verarbeitet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HTML-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Datei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,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rendert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Website und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fragt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weitere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an</a:t>
            </a:r>
            <a:r>
              <a:rPr lang="is-I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… (weitere GET-Requests)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B99329-CB9F-75A5-2D30-93F58598ECF1}"/>
              </a:ext>
            </a:extLst>
          </p:cNvPr>
          <p:cNvSpPr txBox="1"/>
          <p:nvPr/>
        </p:nvSpPr>
        <p:spPr>
          <a:xfrm>
            <a:off x="7083231" y="5499776"/>
            <a:ext cx="34323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Quelle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: 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Vgl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. https://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en.wikipedia.org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/wiki/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Static_web_page</a:t>
            </a:r>
            <a:endParaRPr lang="en-US" sz="10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96D2E77-4385-B923-D7C2-8F3C8B885A5E}"/>
              </a:ext>
            </a:extLst>
          </p:cNvPr>
          <p:cNvSpPr/>
          <p:nvPr/>
        </p:nvSpPr>
        <p:spPr>
          <a:xfrm>
            <a:off x="4273565" y="4197081"/>
            <a:ext cx="2725046" cy="11349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Welche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weiteren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muss der Client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vom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Webserver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anfragen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BEB2611-9207-DE93-6CBE-5EBE02C2F308}"/>
              </a:ext>
            </a:extLst>
          </p:cNvPr>
          <p:cNvSpPr/>
          <p:nvPr/>
        </p:nvSpPr>
        <p:spPr>
          <a:xfrm>
            <a:off x="4167481" y="3954383"/>
            <a:ext cx="395785" cy="395785"/>
          </a:xfrm>
          <a:prstGeom prst="ellipse">
            <a:avLst/>
          </a:prstGeom>
          <a:solidFill>
            <a:srgbClr val="669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F6DD78-D884-7674-1EA7-AA5FFADAD4A9}"/>
              </a:ext>
            </a:extLst>
          </p:cNvPr>
          <p:cNvSpPr/>
          <p:nvPr/>
        </p:nvSpPr>
        <p:spPr>
          <a:xfrm>
            <a:off x="4273565" y="5258031"/>
            <a:ext cx="2725046" cy="5265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z.B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.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Bilder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,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später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CSS, JavaScript,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etc</a:t>
            </a:r>
            <a:r>
              <a:rPr lang="is-I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……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02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0" grpId="0"/>
      <p:bldP spid="22" grpId="0" animBg="1"/>
      <p:bldP spid="23" grpId="0" animBg="1"/>
      <p:bldP spid="2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AAB3-E9FD-3268-B2C4-CAF7C99F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4"/>
            <a:ext cx="10515600" cy="410729"/>
          </a:xfrm>
        </p:spPr>
        <p:txBody>
          <a:bodyPr anchor="t"/>
          <a:lstStyle/>
          <a:p>
            <a:r>
              <a:rPr lang="de-DE" dirty="0"/>
              <a:t>Debugging</a:t>
            </a:r>
          </a:p>
        </p:txBody>
      </p:sp>
      <p:pic>
        <p:nvPicPr>
          <p:cNvPr id="8" name="Picture 7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7AD958D-0435-BE2D-D0E9-207203193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8" y="1866523"/>
            <a:ext cx="3973929" cy="3124953"/>
          </a:xfrm>
          <a:prstGeom prst="rect">
            <a:avLst/>
          </a:prstGeom>
        </p:spPr>
      </p:pic>
      <p:pic>
        <p:nvPicPr>
          <p:cNvPr id="9" name="Picture 4" descr="Replit - Wikipedia">
            <a:extLst>
              <a:ext uri="{FF2B5EF4-FFF2-40B4-BE49-F238E27FC236}">
                <a16:creationId xmlns:a16="http://schemas.microsoft.com/office/drawing/2014/main" id="{4FD5D2B4-AF47-3D7D-2D70-5350A5A8B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D73D7F-E1F6-382F-1176-180B6BC035FF}"/>
              </a:ext>
            </a:extLst>
          </p:cNvPr>
          <p:cNvSpPr txBox="1"/>
          <p:nvPr/>
        </p:nvSpPr>
        <p:spPr>
          <a:xfrm>
            <a:off x="10249902" y="6209234"/>
            <a:ext cx="1199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buggy.py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494785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10844-DFA7-2E39-3D5A-86A61C970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Quietscheenten</a:t>
            </a:r>
            <a:r>
              <a:rPr lang="de-DE" dirty="0"/>
              <a:t>-Debugging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336C9-D293-3E59-474F-3B965676B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" y="1663915"/>
            <a:ext cx="3145695" cy="3530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B2B87C-CEE8-DA49-5BD1-4A9EC18F0D2B}"/>
              </a:ext>
            </a:extLst>
          </p:cNvPr>
          <p:cNvSpPr txBox="1"/>
          <p:nvPr/>
        </p:nvSpPr>
        <p:spPr>
          <a:xfrm>
            <a:off x="517748" y="5908648"/>
            <a:ext cx="4211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Quelle: </a:t>
            </a:r>
            <a:r>
              <a:rPr lang="en-GB" sz="1200" dirty="0">
                <a:latin typeface="Lato Light" panose="020F0302020204030203" pitchFamily="34" charset="77"/>
              </a:rPr>
              <a:t>https://en.wikipedia.org/wiki/Rubber_duck_debugging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pic>
        <p:nvPicPr>
          <p:cNvPr id="7" name="Picture 4" descr="Replit - Wikipedia">
            <a:extLst>
              <a:ext uri="{FF2B5EF4-FFF2-40B4-BE49-F238E27FC236}">
                <a16:creationId xmlns:a16="http://schemas.microsoft.com/office/drawing/2014/main" id="{053DA77F-765D-78C9-C61A-CAEDCB92B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10614A-6583-68F9-EBEF-431530FC5C83}"/>
              </a:ext>
            </a:extLst>
          </p:cNvPr>
          <p:cNvSpPr txBox="1"/>
          <p:nvPr/>
        </p:nvSpPr>
        <p:spPr>
          <a:xfrm>
            <a:off x="10885331" y="6209234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228233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FAA7F-0278-A6B4-6288-8F9E7DB7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Listen</a:t>
            </a:r>
            <a:br>
              <a:rPr lang="de-DE" dirty="0"/>
            </a:br>
            <a:r>
              <a:rPr lang="de-DE" dirty="0"/>
              <a:t>Wenn einzelne Variablen nicht reichen</a:t>
            </a:r>
          </a:p>
        </p:txBody>
      </p:sp>
      <p:pic>
        <p:nvPicPr>
          <p:cNvPr id="4" name="Picture 2" descr="http://www.packaging-int.com/upload/image_files/suppliers/images/companies/1146/beer%20bottles%20small.jpg">
            <a:extLst>
              <a:ext uri="{FF2B5EF4-FFF2-40B4-BE49-F238E27FC236}">
                <a16:creationId xmlns:a16="http://schemas.microsoft.com/office/drawing/2014/main" id="{E0F63965-72D1-F219-6727-B3C215116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7748" y="1516505"/>
            <a:ext cx="3439359" cy="1872208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8FB63E-F9FF-F888-9913-C9FA171F4383}"/>
              </a:ext>
            </a:extLst>
          </p:cNvPr>
          <p:cNvSpPr/>
          <p:nvPr/>
        </p:nvSpPr>
        <p:spPr>
          <a:xfrm>
            <a:off x="320299" y="3474824"/>
            <a:ext cx="530558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Bef>
                <a:spcPct val="20000"/>
              </a:spcBef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Ablegen mehrerer Werte in einer einzelnen</a:t>
            </a:r>
            <a:b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</a:b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Variable, wie z.B.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Tore in einer Bundesligasaison nach Spieltag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Häufigkeiten aller Buchstaben eines Alphabets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Noten aller Schüler einer Klasse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…</a:t>
            </a:r>
          </a:p>
        </p:txBody>
      </p:sp>
      <p:pic>
        <p:nvPicPr>
          <p:cNvPr id="6" name="Picture 4" descr="Replit - Wikipedia">
            <a:extLst>
              <a:ext uri="{FF2B5EF4-FFF2-40B4-BE49-F238E27FC236}">
                <a16:creationId xmlns:a16="http://schemas.microsoft.com/office/drawing/2014/main" id="{F060BBEB-DAED-6E44-A2DB-8DF84A67C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2F254C-25AF-BBBF-AA79-15EE9892A6B4}"/>
              </a:ext>
            </a:extLst>
          </p:cNvPr>
          <p:cNvSpPr txBox="1"/>
          <p:nvPr/>
        </p:nvSpPr>
        <p:spPr>
          <a:xfrm>
            <a:off x="9536981" y="6209234"/>
            <a:ext cx="19495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score0.py, score1.py</a:t>
            </a:r>
          </a:p>
        </p:txBody>
      </p:sp>
    </p:spTree>
    <p:extLst>
      <p:ext uri="{BB962C8B-B14F-4D97-AF65-F5344CB8AC3E}">
        <p14:creationId xmlns:p14="http://schemas.microsoft.com/office/powerpoint/2010/main" val="9673940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9E2E5-7C67-E0F3-E036-2F614D91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Vertauschen von Variablenwerten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3B62A-5E6B-6C11-0428-9A3E401F0506}"/>
              </a:ext>
            </a:extLst>
          </p:cNvPr>
          <p:cNvSpPr/>
          <p:nvPr/>
        </p:nvSpPr>
        <p:spPr>
          <a:xfrm>
            <a:off x="517748" y="216437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5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3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b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a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f"Swapped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variables a: {a} b: {b}"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3D97BDFF-0BB5-241E-DC74-3384F9DB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33F13-5562-15BE-74E4-367B6E84CF86}"/>
              </a:ext>
            </a:extLst>
          </p:cNvPr>
          <p:cNvSpPr txBox="1"/>
          <p:nvPr/>
        </p:nvSpPr>
        <p:spPr>
          <a:xfrm>
            <a:off x="8412905" y="6209234"/>
            <a:ext cx="3127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swap_buggy.py</a:t>
            </a:r>
            <a:r>
              <a:rPr lang="de-DE" sz="1200" dirty="0">
                <a:latin typeface="Lato Light" panose="020F0302020204030203" pitchFamily="34" charset="77"/>
              </a:rPr>
              <a:t>, </a:t>
            </a:r>
            <a:r>
              <a:rPr lang="de-DE" sz="1200" dirty="0" err="1">
                <a:latin typeface="Lato Light" panose="020F0302020204030203" pitchFamily="34" charset="77"/>
              </a:rPr>
              <a:t>swap.py</a:t>
            </a:r>
            <a:r>
              <a:rPr lang="de-DE" sz="1200" dirty="0">
                <a:latin typeface="Lato Light" panose="020F0302020204030203" pitchFamily="34" charset="77"/>
              </a:rPr>
              <a:t>, </a:t>
            </a:r>
            <a:r>
              <a:rPr lang="de-DE" sz="1200" dirty="0" err="1">
                <a:latin typeface="Lato Light" panose="020F0302020204030203" pitchFamily="34" charset="77"/>
              </a:rPr>
              <a:t>swap_list.py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pic>
        <p:nvPicPr>
          <p:cNvPr id="7" name="Picture 6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423923E-A2F8-EF8E-62A9-3AEC228D0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27" t="52875" r="51271" b="25322"/>
          <a:stretch/>
        </p:blipFill>
        <p:spPr>
          <a:xfrm>
            <a:off x="1813300" y="2164379"/>
            <a:ext cx="2565837" cy="113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47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F77FB-8605-70EF-5070-8558A24A3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D14B8-0745-C355-FF04-2FDAE815E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Wie lassen sich Daten über das Internet verschicken?</a:t>
            </a:r>
          </a:p>
        </p:txBody>
      </p:sp>
    </p:spTree>
    <p:extLst>
      <p:ext uri="{BB962C8B-B14F-4D97-AF65-F5344CB8AC3E}">
        <p14:creationId xmlns:p14="http://schemas.microsoft.com/office/powerpoint/2010/main" val="6379986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65E0-6ED5-48BE-DD8B-5E753F7CD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36100-0EC4-59BA-CA6C-A5215A141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673816"/>
            <a:ext cx="5578252" cy="3788705"/>
          </a:xfrm>
        </p:spPr>
        <p:txBody>
          <a:bodyPr/>
          <a:lstStyle/>
          <a:p>
            <a:r>
              <a:rPr lang="de-DE" dirty="0"/>
              <a:t>Objekte können mehrere Werte speichern (Liste ist ein Objekt)</a:t>
            </a:r>
          </a:p>
          <a:p>
            <a:r>
              <a:rPr lang="de-DE" dirty="0"/>
              <a:t>Objekte bündeln mehrere Funktionen in einer Variable</a:t>
            </a:r>
          </a:p>
        </p:txBody>
      </p:sp>
      <p:pic>
        <p:nvPicPr>
          <p:cNvPr id="4" name="Picture 4" descr="Replit - Wikipedia">
            <a:extLst>
              <a:ext uri="{FF2B5EF4-FFF2-40B4-BE49-F238E27FC236}">
                <a16:creationId xmlns:a16="http://schemas.microsoft.com/office/drawing/2014/main" id="{F6D5DD31-3552-DAA5-B458-E5768A62E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BB0CA0-1AFD-D859-2C4F-F987A4FA7D04}"/>
              </a:ext>
            </a:extLst>
          </p:cNvPr>
          <p:cNvSpPr txBox="1"/>
          <p:nvPr/>
        </p:nvSpPr>
        <p:spPr>
          <a:xfrm>
            <a:off x="8002651" y="6209234"/>
            <a:ext cx="34227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score2.py, score3.py, score4.py, </a:t>
            </a:r>
            <a:r>
              <a:rPr lang="de-DE" sz="1200" dirty="0" err="1">
                <a:latin typeface="Lato Light" panose="020F0302020204030203" pitchFamily="34" charset="77"/>
              </a:rPr>
              <a:t>names.py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66942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7181-8099-CD05-5E3F-3E98ECB42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Dictionaries</a:t>
            </a:r>
            <a:r>
              <a:rPr lang="de-DE" dirty="0"/>
              <a:t> als Nachschlagewerke</a:t>
            </a: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A6402719-CFA3-A028-27CA-B0128E489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C8F9FF-14B6-33AE-795A-9FE632474BE7}"/>
              </a:ext>
            </a:extLst>
          </p:cNvPr>
          <p:cNvSpPr txBox="1"/>
          <p:nvPr/>
        </p:nvSpPr>
        <p:spPr>
          <a:xfrm>
            <a:off x="8824059" y="6209234"/>
            <a:ext cx="27029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phonebook0.py, phonebook1.py</a:t>
            </a:r>
          </a:p>
        </p:txBody>
      </p:sp>
    </p:spTree>
    <p:extLst>
      <p:ext uri="{BB962C8B-B14F-4D97-AF65-F5344CB8AC3E}">
        <p14:creationId xmlns:p14="http://schemas.microsoft.com/office/powerpoint/2010/main" val="4820244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94032-3103-7E22-7B84-8B8571640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Mehr zu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92E13-9E00-746C-550B-99F9D160D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379348"/>
            <a:ext cx="5578252" cy="4083173"/>
          </a:xfrm>
        </p:spPr>
        <p:txBody>
          <a:bodyPr/>
          <a:lstStyle/>
          <a:p>
            <a:r>
              <a:rPr lang="de-DE" dirty="0"/>
              <a:t>Strings sind Sequenzen aus einzelnen Buchstaben</a:t>
            </a:r>
          </a:p>
          <a:p>
            <a:r>
              <a:rPr lang="de-DE" dirty="0"/>
              <a:t>Strings sind Objekte</a:t>
            </a:r>
          </a:p>
          <a:p>
            <a:r>
              <a:rPr lang="de-DE" dirty="0"/>
              <a:t>Auslesen und Manipulieren von Strings ist ein häufiges Programmierproblem </a:t>
            </a:r>
          </a:p>
        </p:txBody>
      </p:sp>
      <p:pic>
        <p:nvPicPr>
          <p:cNvPr id="4" name="Picture 3" descr="Replit - Wikipedia">
            <a:extLst>
              <a:ext uri="{FF2B5EF4-FFF2-40B4-BE49-F238E27FC236}">
                <a16:creationId xmlns:a16="http://schemas.microsoft.com/office/drawing/2014/main" id="{23076518-BD56-7D3D-6342-07B73BF2D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6564A7-2D5B-9F33-0679-431E91BCBB8A}"/>
              </a:ext>
            </a:extLst>
          </p:cNvPr>
          <p:cNvSpPr txBox="1"/>
          <p:nvPr/>
        </p:nvSpPr>
        <p:spPr>
          <a:xfrm>
            <a:off x="9366501" y="6209234"/>
            <a:ext cx="2173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string1.py bis string6.py</a:t>
            </a:r>
          </a:p>
        </p:txBody>
      </p:sp>
    </p:spTree>
    <p:extLst>
      <p:ext uri="{BB962C8B-B14F-4D97-AF65-F5344CB8AC3E}">
        <p14:creationId xmlns:p14="http://schemas.microsoft.com/office/powerpoint/2010/main" val="26077351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38F7B-2DDC-7DD8-1D39-2F103BB9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Parameter von der Shell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40A5B-46F9-C2C6-578F-E40E790DC792}"/>
              </a:ext>
            </a:extLst>
          </p:cNvPr>
          <p:cNvSpPr/>
          <p:nvPr/>
        </p:nvSpPr>
        <p:spPr>
          <a:xfrm>
            <a:off x="517748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latin typeface="Source Code Pro" panose="020B0509030403020204" pitchFamily="49" charset="77"/>
              </a:rPr>
              <a:t>$ python3 argv0.py Markus</a:t>
            </a:r>
          </a:p>
          <a:p>
            <a:r>
              <a:rPr lang="de-DE" dirty="0" err="1">
                <a:latin typeface="Source Code Pro" panose="020B0509030403020204" pitchFamily="49" charset="77"/>
              </a:rPr>
              <a:t>hello</a:t>
            </a:r>
            <a:r>
              <a:rPr lang="de-DE" dirty="0">
                <a:latin typeface="Source Code Pro" panose="020B0509030403020204" pitchFamily="49" charset="77"/>
              </a:rPr>
              <a:t>, Markus</a:t>
            </a: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766DB63B-A617-F100-63E4-40FCCB15C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FDE1E1-496F-E311-01CF-D4419D108148}"/>
              </a:ext>
            </a:extLst>
          </p:cNvPr>
          <p:cNvSpPr txBox="1"/>
          <p:nvPr/>
        </p:nvSpPr>
        <p:spPr>
          <a:xfrm>
            <a:off x="9366501" y="6209234"/>
            <a:ext cx="1994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argv0.py bis argv2.py</a:t>
            </a:r>
          </a:p>
        </p:txBody>
      </p:sp>
    </p:spTree>
    <p:extLst>
      <p:ext uri="{BB962C8B-B14F-4D97-AF65-F5344CB8AC3E}">
        <p14:creationId xmlns:p14="http://schemas.microsoft.com/office/powerpoint/2010/main" val="31855323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F991-D0E5-18ED-999F-DEB211877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39CA3-7F26-1A76-85AF-7DAF503FE627}"/>
              </a:ext>
            </a:extLst>
          </p:cNvPr>
          <p:cNvSpPr/>
          <p:nvPr/>
        </p:nvSpPr>
        <p:spPr>
          <a:xfrm>
            <a:off x="517748" y="2252443"/>
            <a:ext cx="37930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solidFill>
                  <a:schemeClr val="bg2"/>
                </a:solidFill>
                <a:latin typeface="Lato Light" panose="020F0302020204030203" pitchFamily="34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</a:t>
            </a:r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  <a:p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A03A07-B302-2EDD-1BCA-408095342322}"/>
              </a:ext>
            </a:extLst>
          </p:cNvPr>
          <p:cNvSpPr/>
          <p:nvPr/>
        </p:nvSpPr>
        <p:spPr>
          <a:xfrm>
            <a:off x="517748" y="331289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400" dirty="0">
                <a:solidFill>
                  <a:schemeClr val="bg2"/>
                </a:solidFill>
                <a:latin typeface="Lato Light" panose="020F0302020204030203" pitchFamily="34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https://docs.python.org/3/library/stdtypes.html#string-methods</a:t>
            </a:r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  <a:p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1434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ECD8-AEAA-85E4-C07A-75446749F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IP bestimmt die Adresse eines Rechners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722D2-E412-F388-EA95-0B16564D4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182339"/>
            <a:ext cx="5578252" cy="652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3200" dirty="0">
                <a:latin typeface="Source Code Pro" panose="020B0309030403020204" pitchFamily="49" charset="0"/>
                <a:ea typeface="Source Code Pro" panose="020B0309030403020204" pitchFamily="49" charset="0"/>
              </a:rPr>
              <a:t>#.#.#.#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418E05-3516-E49C-236D-B12E2D3F1C6D}"/>
              </a:ext>
            </a:extLst>
          </p:cNvPr>
          <p:cNvSpPr txBox="1">
            <a:spLocks/>
          </p:cNvSpPr>
          <p:nvPr/>
        </p:nvSpPr>
        <p:spPr>
          <a:xfrm>
            <a:off x="517748" y="3690258"/>
            <a:ext cx="5578252" cy="652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4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DE" sz="3200" dirty="0">
                <a:latin typeface="Source Code Pro" panose="020B0309030403020204" pitchFamily="49" charset="0"/>
                <a:ea typeface="Source Code Pro" panose="020B0309030403020204" pitchFamily="49" charset="0"/>
              </a:rPr>
              <a:t>142.250.186.131</a:t>
            </a:r>
          </a:p>
        </p:txBody>
      </p:sp>
    </p:spTree>
    <p:extLst>
      <p:ext uri="{BB962C8B-B14F-4D97-AF65-F5344CB8AC3E}">
        <p14:creationId xmlns:p14="http://schemas.microsoft.com/office/powerpoint/2010/main" val="492618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71709-815C-90F1-C470-5CD7D184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TCP beschreibt welcher Dienst auf einem Rechner genutzt werden soll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DA5AA-1E17-12D1-AA1B-F01440F2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33303"/>
            <a:ext cx="5578252" cy="388191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80 HTTP</a:t>
            </a:r>
          </a:p>
          <a:p>
            <a:pPr marL="0" indent="0">
              <a:buNone/>
            </a:pPr>
            <a:r>
              <a:rPr lang="en-DE" dirty="0"/>
              <a:t>443 HTTPS</a:t>
            </a:r>
          </a:p>
          <a:p>
            <a:pPr marL="0" indent="0">
              <a:buNone/>
            </a:pPr>
            <a:r>
              <a:rPr lang="en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4747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3C8F-5BCB-78DD-76CD-5AAF71C4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Größere Nachrichten müssen in Pakete unterteilt werden</a:t>
            </a:r>
          </a:p>
        </p:txBody>
      </p:sp>
      <p:pic>
        <p:nvPicPr>
          <p:cNvPr id="1026" name="Picture 2" descr="Russian blue cat wearing yellow sunglasses">
            <a:extLst>
              <a:ext uri="{FF2B5EF4-FFF2-40B4-BE49-F238E27FC236}">
                <a16:creationId xmlns:a16="http://schemas.microsoft.com/office/drawing/2014/main" id="{5E7A1B5F-1564-8CFB-6329-920AF393B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28" y="1861457"/>
            <a:ext cx="257254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29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3EEB-B0EC-5955-46F8-EB83EE7F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IP Adressen kann man sich schlecht merken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70A047-5303-52BA-2CF9-22C71152FDD5}"/>
              </a:ext>
            </a:extLst>
          </p:cNvPr>
          <p:cNvCxnSpPr>
            <a:cxnSpLocks/>
          </p:cNvCxnSpPr>
          <p:nvPr/>
        </p:nvCxnSpPr>
        <p:spPr>
          <a:xfrm>
            <a:off x="424070" y="1868557"/>
            <a:ext cx="4625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91FB37-12B9-E535-2320-BE378E5F214A}"/>
              </a:ext>
            </a:extLst>
          </p:cNvPr>
          <p:cNvCxnSpPr>
            <a:cxnSpLocks/>
          </p:cNvCxnSpPr>
          <p:nvPr/>
        </p:nvCxnSpPr>
        <p:spPr>
          <a:xfrm rot="5400000">
            <a:off x="424070" y="3647661"/>
            <a:ext cx="4625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2A5914-08FF-F6C8-41CE-C8746C718CE1}"/>
              </a:ext>
            </a:extLst>
          </p:cNvPr>
          <p:cNvSpPr txBox="1"/>
          <p:nvPr/>
        </p:nvSpPr>
        <p:spPr>
          <a:xfrm>
            <a:off x="371061" y="1417191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Domain Name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E6886-8B5B-7F90-CBDA-8A04B909B2F5}"/>
              </a:ext>
            </a:extLst>
          </p:cNvPr>
          <p:cNvSpPr txBox="1"/>
          <p:nvPr/>
        </p:nvSpPr>
        <p:spPr>
          <a:xfrm>
            <a:off x="2895600" y="141719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IP-Adresse</a:t>
            </a:r>
          </a:p>
        </p:txBody>
      </p:sp>
    </p:spTree>
    <p:extLst>
      <p:ext uri="{BB962C8B-B14F-4D97-AF65-F5344CB8AC3E}">
        <p14:creationId xmlns:p14="http://schemas.microsoft.com/office/powerpoint/2010/main" val="5216589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0F0F0"/>
      </a:lt1>
      <a:dk2>
        <a:srgbClr val="002C6F"/>
      </a:dk2>
      <a:lt2>
        <a:srgbClr val="002C6F"/>
      </a:lt2>
      <a:accent1>
        <a:srgbClr val="002C6F"/>
      </a:accent1>
      <a:accent2>
        <a:srgbClr val="002C6F"/>
      </a:accent2>
      <a:accent3>
        <a:srgbClr val="F1F1F1"/>
      </a:accent3>
      <a:accent4>
        <a:srgbClr val="CCEB9D"/>
      </a:accent4>
      <a:accent5>
        <a:srgbClr val="A5C94F"/>
      </a:accent5>
      <a:accent6>
        <a:srgbClr val="70AD47"/>
      </a:accent6>
      <a:hlink>
        <a:srgbClr val="79DAF6"/>
      </a:hlink>
      <a:folHlink>
        <a:srgbClr val="CF5858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4676</TotalTime>
  <Words>1991</Words>
  <Application>Microsoft Macintosh PowerPoint</Application>
  <PresentationFormat>Widescreen</PresentationFormat>
  <Paragraphs>380</Paragraphs>
  <Slides>54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8" baseType="lpstr">
      <vt:lpstr>Arial</vt:lpstr>
      <vt:lpstr>Bahnschrift Light</vt:lpstr>
      <vt:lpstr>Calibri</vt:lpstr>
      <vt:lpstr>Chakra Petch SemiBold</vt:lpstr>
      <vt:lpstr>Lato</vt:lpstr>
      <vt:lpstr>Lato Light</vt:lpstr>
      <vt:lpstr>Roboto</vt:lpstr>
      <vt:lpstr>Roboto Light</vt:lpstr>
      <vt:lpstr>Source Code Pro</vt:lpstr>
      <vt:lpstr>SourceCodePro</vt:lpstr>
      <vt:lpstr>Trebuchet MS</vt:lpstr>
      <vt:lpstr>Wingdings</vt:lpstr>
      <vt:lpstr>Office</vt:lpstr>
      <vt:lpstr>think-cell Slide</vt:lpstr>
      <vt:lpstr>Challenge: Web</vt:lpstr>
      <vt:lpstr>Arpanet als erstes Netzwerk miteinander kommunizierender Rechner</vt:lpstr>
      <vt:lpstr>Heutiges Internet als Weiterentwicklung des Arpanet</vt:lpstr>
      <vt:lpstr>Das Internet</vt:lpstr>
      <vt:lpstr>PowerPoint Presentation</vt:lpstr>
      <vt:lpstr>IP bestimmt die Adresse eines Rechners</vt:lpstr>
      <vt:lpstr>TCP beschreibt welcher Dienst auf einem Rechner genutzt werden soll</vt:lpstr>
      <vt:lpstr>Größere Nachrichten müssen in Pakete unterteilt werden</vt:lpstr>
      <vt:lpstr>IP Adressen kann man sich schlecht merken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Daten können per http über GET und POST übertragen werden</vt:lpstr>
      <vt:lpstr>GET-Request</vt:lpstr>
      <vt:lpstr>Response</vt:lpstr>
      <vt:lpstr>HTTP Statuscodes</vt:lpstr>
      <vt:lpstr>PowerPoint Presentation</vt:lpstr>
      <vt:lpstr>HTML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URL-Parameter mit GET</vt:lpstr>
      <vt:lpstr>URL-Parameter mit GET</vt:lpstr>
      <vt:lpstr>CSS bestimmt Optik und Layout von Webseiten</vt:lpstr>
      <vt:lpstr>Frameworks</vt:lpstr>
      <vt:lpstr>Webseiten interaktiv gestalten mit JavaScript</vt:lpstr>
      <vt:lpstr>JavaScript</vt:lpstr>
      <vt:lpstr>JavaScript</vt:lpstr>
      <vt:lpstr>JavaScript</vt:lpstr>
      <vt:lpstr>JavaScript</vt:lpstr>
      <vt:lpstr>JavaScript</vt:lpstr>
      <vt:lpstr>ANHANG</vt:lpstr>
      <vt:lpstr>PowerPoint Presentation</vt:lpstr>
      <vt:lpstr>Debugging</vt:lpstr>
      <vt:lpstr>Quietscheenten-Debugging</vt:lpstr>
      <vt:lpstr>Listen Wenn einzelne Variablen nicht reichen</vt:lpstr>
      <vt:lpstr>Vertauschen von Variablenwerten</vt:lpstr>
      <vt:lpstr>Objekte</vt:lpstr>
      <vt:lpstr>Dictionaries als Nachschlagewerke</vt:lpstr>
      <vt:lpstr>Mehr zu Strings</vt:lpstr>
      <vt:lpstr>Parameter von der Shell</vt:lpstr>
      <vt:lpstr>Dokumentation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WOCHE 2</dc:title>
  <dc:subject/>
  <dc:creator>Melanie Lachmann</dc:creator>
  <cp:keywords/>
  <dc:description/>
  <cp:lastModifiedBy>Markus Heckner</cp:lastModifiedBy>
  <cp:revision>78</cp:revision>
  <dcterms:created xsi:type="dcterms:W3CDTF">2022-02-03T14:23:38Z</dcterms:created>
  <dcterms:modified xsi:type="dcterms:W3CDTF">2022-07-14T07:55:05Z</dcterms:modified>
  <cp:category/>
</cp:coreProperties>
</file>

<file path=docProps/thumbnail.jpeg>
</file>